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70" r:id="rId4"/>
    <p:sldId id="271" r:id="rId5"/>
    <p:sldId id="258" r:id="rId6"/>
    <p:sldId id="260" r:id="rId7"/>
    <p:sldId id="261" r:id="rId8"/>
    <p:sldId id="262" r:id="rId9"/>
    <p:sldId id="272" r:id="rId10"/>
    <p:sldId id="264" r:id="rId11"/>
    <p:sldId id="265" r:id="rId12"/>
    <p:sldId id="263" r:id="rId13"/>
    <p:sldId id="266" r:id="rId14"/>
    <p:sldId id="268" r:id="rId15"/>
    <p:sldId id="267" r:id="rId16"/>
    <p:sldId id="269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1B8"/>
    <a:srgbClr val="B2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7F46A-5984-464F-8F15-24B1A590AA03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EB44D-1B78-487D-9A2A-3FB729EF9C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86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04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7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630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14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9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83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45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7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5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9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9CAA-013D-421D-A2A1-AE345E3B00B2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A9B6-24A9-47FC-8BAF-5C6AB882D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38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s.gle/KohS3Vcv3kuwRNiJ9" TargetMode="External"/><Relationship Id="rId5" Type="http://schemas.openxmlformats.org/officeDocument/2006/relationships/hyperlink" Target="https://internazionale.unipv.eu/wp-content/uploads/2023/10/Bando-Erasmus-Blended-Intensive-Programme.pdf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Affinché il BIP sia eleggibile devono figurare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almeno 2 università </a:t>
            </a:r>
            <a:r>
              <a:rPr lang="it-IT" sz="1250" dirty="0">
                <a:latin typeface="Congenial" panose="020F0502020204030204" pitchFamily="2" charset="0"/>
              </a:rPr>
              <a:t>partner  titolari di ECHE di due paesi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europei </a:t>
            </a:r>
            <a:r>
              <a:rPr lang="it-IT" sz="1250" dirty="0">
                <a:latin typeface="Congenial" panose="020F0502020204030204" pitchFamily="2" charset="0"/>
              </a:rPr>
              <a:t>diversi.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È possibile includere università extra-EU, ma non verranno conteggiate ai fini dell’eleggibilità del BIP.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2953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I PARTNER</a:t>
            </a:r>
          </a:p>
        </p:txBody>
      </p:sp>
      <p:pic>
        <p:nvPicPr>
          <p:cNvPr id="2" name="Elemento grafico 1" descr="Badge 5 con riempimento a tinta unita">
            <a:extLst>
              <a:ext uri="{FF2B5EF4-FFF2-40B4-BE49-F238E27FC236}">
                <a16:creationId xmlns:a16="http://schemas.microsoft.com/office/drawing/2014/main" id="{5C80B6F6-B554-45AD-CBA8-7315A5BB5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8202" y="1622209"/>
            <a:ext cx="4154021" cy="415402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58FC96-72ED-FC01-9668-047A66B8A414}"/>
              </a:ext>
            </a:extLst>
          </p:cNvPr>
          <p:cNvSpPr txBox="1"/>
          <p:nvPr/>
        </p:nvSpPr>
        <p:spPr>
          <a:xfrm>
            <a:off x="6234422" y="2294672"/>
            <a:ext cx="53607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MOBILITA’ DOCENTI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47DC3E-2844-BC9C-4D23-E7FED2CB2136}"/>
              </a:ext>
            </a:extLst>
          </p:cNvPr>
          <p:cNvSpPr txBox="1"/>
          <p:nvPr/>
        </p:nvSpPr>
        <p:spPr>
          <a:xfrm>
            <a:off x="6244710" y="3120380"/>
            <a:ext cx="5789578" cy="128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I docenti che partecipano al BIP e che terranno delle lezioni in presenza presso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possono fare domanda presso il proprio ateneo per una borsa Erasmus (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Staff</a:t>
            </a:r>
            <a:r>
              <a:rPr lang="it-IT" sz="1250" dirty="0">
                <a:latin typeface="Congenial" panose="020F0502020204030204" pitchFamily="2" charset="0"/>
              </a:rPr>
              <a:t> </a:t>
            </a:r>
            <a:r>
              <a:rPr lang="it-IT" sz="125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Mobility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 for </a:t>
            </a:r>
            <a:r>
              <a:rPr lang="it-IT" sz="125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teaching</a:t>
            </a:r>
            <a:r>
              <a:rPr lang="it-IT" sz="1250" dirty="0">
                <a:latin typeface="Congenial" panose="020F0502020204030204" pitchFamily="2" charset="0"/>
              </a:rPr>
              <a:t>) sul progetto KA131 – nel qual caso bisognerà prevedere </a:t>
            </a:r>
            <a:r>
              <a:rPr lang="it-IT" sz="1250" b="1" dirty="0">
                <a:latin typeface="Congenial" panose="020F0502020204030204" pitchFamily="2" charset="0"/>
              </a:rPr>
              <a:t>almeno 8h di docenza</a:t>
            </a:r>
            <a:r>
              <a:rPr lang="it-IT" sz="1250" dirty="0">
                <a:latin typeface="Congenial" panose="020F0502020204030204" pitchFamily="2" charset="0"/>
              </a:rPr>
              <a:t>. Il docente di riferimento dovrà firmare il </a:t>
            </a:r>
            <a:r>
              <a:rPr lang="it-IT" sz="1250" u="sng" dirty="0" err="1">
                <a:latin typeface="Congenial" panose="020F0502020204030204" pitchFamily="2" charset="0"/>
              </a:rPr>
              <a:t>Moblity</a:t>
            </a:r>
            <a:r>
              <a:rPr lang="it-IT" sz="1250" u="sng" dirty="0">
                <a:latin typeface="Congenial" panose="020F0502020204030204" pitchFamily="2" charset="0"/>
              </a:rPr>
              <a:t> Agreement</a:t>
            </a:r>
            <a:r>
              <a:rPr lang="it-IT" sz="1250" dirty="0">
                <a:latin typeface="Congenial" panose="020F0502020204030204" pitchFamily="2" charset="0"/>
              </a:rPr>
              <a:t> per permettergli di presentare domanda.</a:t>
            </a:r>
          </a:p>
        </p:txBody>
      </p:sp>
    </p:spTree>
    <p:extLst>
      <p:ext uri="{BB962C8B-B14F-4D97-AF65-F5344CB8AC3E}">
        <p14:creationId xmlns:p14="http://schemas.microsoft.com/office/powerpoint/2010/main" val="108887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3602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INTER-INSTITUTIONAL AGREEMENT (IIA)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È l’accordo sottoscritto tra l’Università di Pavia e le Università Partner. Si procede alla firma di un accordo multilaterale tra le Università in modalità cartacea. Deve essere firmato prima dell’inizio del BIP.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25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LEARNING AGREEMENT (LA)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È l’accordo concordato tra l’Istituto di appartenenza, l’Istituto ospitante e lo studente che partecipa al BIP e l’Università al fine del riconoscimento degli ECTS. 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Viene inviato dall’Università partner, contiene i dati dello studente e quelli della home e della </a:t>
            </a:r>
            <a:r>
              <a:rPr lang="it-IT" sz="1250" dirty="0" err="1">
                <a:latin typeface="Congenial" panose="020F0502020204030204" pitchFamily="2" charset="0"/>
              </a:rPr>
              <a:t>host</a:t>
            </a:r>
            <a:r>
              <a:rPr lang="it-IT" sz="1250" dirty="0">
                <a:latin typeface="Congenial" panose="020F0502020204030204" pitchFamily="2" charset="0"/>
              </a:rPr>
              <a:t> institution, il nome del BIP e del docente di riferimento e gli ECTS rilasciati.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Viene firmato solo dagli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studenti incoming </a:t>
            </a:r>
            <a:r>
              <a:rPr lang="it-IT" sz="1250" dirty="0">
                <a:latin typeface="Congenial" panose="020F0502020204030204" pitchFamily="2" charset="0"/>
              </a:rPr>
              <a:t>e dal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delegato Erasmus </a:t>
            </a:r>
            <a:r>
              <a:rPr lang="it-IT" sz="125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, preventivamente avvisato dal docente di riferimento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Deve essere firmato PRIMA dell’inizio del BIP.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36086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GLI ACCORDI</a:t>
            </a:r>
          </a:p>
        </p:txBody>
      </p:sp>
      <p:pic>
        <p:nvPicPr>
          <p:cNvPr id="6" name="Elemento grafico 5" descr="Badge 6 con riempimento a tinta unita">
            <a:extLst>
              <a:ext uri="{FF2B5EF4-FFF2-40B4-BE49-F238E27FC236}">
                <a16:creationId xmlns:a16="http://schemas.microsoft.com/office/drawing/2014/main" id="{E3FAC780-8142-D8E7-0F4C-102AC078C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901" y="1622761"/>
            <a:ext cx="4135664" cy="413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8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3129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Ogni BIP deve rilasciare un minimo di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3 ECTS.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25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Per gli </a:t>
            </a:r>
            <a:r>
              <a:rPr lang="it-IT" sz="1250" b="1" u="sng" dirty="0">
                <a:solidFill>
                  <a:srgbClr val="B2284B"/>
                </a:solidFill>
                <a:latin typeface="Congenial" panose="020F0502020204030204" pitchFamily="2" charset="0"/>
              </a:rPr>
              <a:t>studenti di </a:t>
            </a:r>
            <a:r>
              <a:rPr lang="it-IT" sz="1250" b="1" u="sng" dirty="0" err="1">
                <a:solidFill>
                  <a:srgbClr val="B2284B"/>
                </a:solidFill>
                <a:latin typeface="Congenial" panose="020F0502020204030204" pitchFamily="2" charset="0"/>
              </a:rPr>
              <a:t>UniPV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 </a:t>
            </a:r>
            <a:r>
              <a:rPr lang="it-IT" sz="1250" dirty="0">
                <a:latin typeface="Congenial" panose="020F0502020204030204" pitchFamily="2" charset="0"/>
              </a:rPr>
              <a:t>è possibile prevedere il riconoscimento secondo due modalità, a discrezione del docente di riferimento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:</a:t>
            </a:r>
          </a:p>
          <a:p>
            <a:pPr marL="571500" indent="-342900" algn="just">
              <a:lnSpc>
                <a:spcPct val="103000"/>
              </a:lnSpc>
              <a:spcAft>
                <a:spcPts val="550"/>
              </a:spcAft>
              <a:buAutoNum type="arabicPeriod"/>
            </a:pPr>
            <a:r>
              <a:rPr lang="it-IT" sz="1250" dirty="0">
                <a:latin typeface="Congenial" panose="020F0502020204030204" pitchFamily="2" charset="0"/>
              </a:rPr>
              <a:t>Inserire il BIP in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offerta formativa</a:t>
            </a:r>
            <a:r>
              <a:rPr lang="it-IT" sz="1250" dirty="0">
                <a:latin typeface="Congenial" panose="020F0502020204030204" pitchFamily="2" charset="0"/>
              </a:rPr>
              <a:t>;</a:t>
            </a:r>
            <a:endParaRPr lang="it-IT" sz="125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571500" indent="-342900" algn="just">
              <a:lnSpc>
                <a:spcPct val="103000"/>
              </a:lnSpc>
              <a:spcAft>
                <a:spcPts val="550"/>
              </a:spcAft>
              <a:buAutoNum type="arabicPeriod"/>
            </a:pPr>
            <a:r>
              <a:rPr lang="it-IT" sz="1250" dirty="0">
                <a:latin typeface="Congenial" panose="020F0502020204030204" pitchFamily="2" charset="0"/>
              </a:rPr>
              <a:t>Riconoscere il BIP come attività extra (crediti sovra-numerari) mediante delibera del Consiglio di Corso usando il seguente codice: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AF 510951 INSEGNAMENTO PROGETTO BIP</a:t>
            </a:r>
            <a:r>
              <a:rPr lang="it-IT" sz="1250" dirty="0">
                <a:latin typeface="Congenial" panose="020F0502020204030204" pitchFamily="2" charset="0"/>
              </a:rPr>
              <a:t>. Nella delibera </a:t>
            </a:r>
            <a:r>
              <a:rPr lang="it-IT" sz="1250" u="sng" dirty="0">
                <a:latin typeface="Congenial" panose="020F0502020204030204" pitchFamily="2" charset="0"/>
              </a:rPr>
              <a:t>specificare il nome del BIP e gli ECTS rilasciati</a:t>
            </a:r>
            <a:r>
              <a:rPr lang="it-IT" sz="1250" dirty="0">
                <a:latin typeface="Congenial" panose="020F0502020204030204" pitchFamily="2" charset="0"/>
              </a:rPr>
              <a:t>.</a:t>
            </a:r>
          </a:p>
          <a:p>
            <a:pPr marL="571500" indent="-342900" algn="just">
              <a:lnSpc>
                <a:spcPct val="103000"/>
              </a:lnSpc>
              <a:spcAft>
                <a:spcPts val="550"/>
              </a:spcAft>
              <a:buAutoNum type="arabicPeriod"/>
            </a:pPr>
            <a:endParaRPr lang="it-IT" sz="1250" dirty="0">
              <a:latin typeface="Congenial" panose="020F0502020204030204" pitchFamily="2" charset="0"/>
            </a:endParaRPr>
          </a:p>
          <a:p>
            <a:pPr marL="22860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Al termine delle attività agli </a:t>
            </a:r>
            <a:r>
              <a:rPr lang="it-IT" sz="1250" b="1" u="sng" dirty="0">
                <a:solidFill>
                  <a:srgbClr val="B2284B"/>
                </a:solidFill>
                <a:latin typeface="Congenial" panose="020F0502020204030204" pitchFamily="2" charset="0"/>
              </a:rPr>
              <a:t>studenti provenienti dalle Università Partner</a:t>
            </a:r>
            <a:r>
              <a:rPr lang="it-IT" sz="1250" dirty="0">
                <a:latin typeface="Congenial" panose="020F0502020204030204" pitchFamily="2" charset="0"/>
              </a:rPr>
              <a:t>, verrà rilasciato un </a:t>
            </a:r>
            <a:r>
              <a:rPr lang="it-IT" sz="125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Transcript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 of Record </a:t>
            </a:r>
            <a:r>
              <a:rPr lang="it-IT" sz="1250" dirty="0">
                <a:latin typeface="Congenial" panose="020F0502020204030204" pitchFamily="2" charset="0"/>
              </a:rPr>
              <a:t>(</a:t>
            </a:r>
            <a:r>
              <a:rPr lang="it-IT" sz="1250" dirty="0" err="1">
                <a:latin typeface="Congenial" panose="020F0502020204030204" pitchFamily="2" charset="0"/>
              </a:rPr>
              <a:t>ToR</a:t>
            </a:r>
            <a:r>
              <a:rPr lang="it-IT" sz="1250" dirty="0">
                <a:latin typeface="Congenial" panose="020F0502020204030204" pitchFamily="2" charset="0"/>
              </a:rPr>
              <a:t>) e un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Attestato di Partecipazione</a:t>
            </a:r>
            <a:r>
              <a:rPr lang="it-IT" sz="1250" dirty="0">
                <a:latin typeface="Congenial" panose="020F0502020204030204" pitchFamily="2" charset="0"/>
              </a:rPr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1492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ECTS</a:t>
            </a:r>
          </a:p>
        </p:txBody>
      </p:sp>
      <p:pic>
        <p:nvPicPr>
          <p:cNvPr id="9" name="Elemento grafico 8" descr="Badge 7 con riempimento a tinta unita">
            <a:extLst>
              <a:ext uri="{FF2B5EF4-FFF2-40B4-BE49-F238E27FC236}">
                <a16:creationId xmlns:a16="http://schemas.microsoft.com/office/drawing/2014/main" id="{97F492C9-09E8-D6AE-71FC-0FB6846BC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4108" y="1616231"/>
            <a:ext cx="4154021" cy="415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7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1159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La mobilità fisica deve essere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minimo 5 giorni </a:t>
            </a:r>
            <a:r>
              <a:rPr lang="it-IT" sz="1250" dirty="0">
                <a:latin typeface="Congenial" panose="020F0502020204030204" pitchFamily="2" charset="0"/>
              </a:rPr>
              <a:t>e massimo 30 giorni (escluso il viaggio) e viene finanziata dall’Università di Provenienza dello studente.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Può essere effettuata presso l’Università di Pavia o altra città italiana, ma deve essere continuativa. È possibile prevedere piccole gite fuori città.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46875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MOBILITA’ FISICA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D6E1F8-7A67-D160-0FB2-107DBD42A5A6}"/>
              </a:ext>
            </a:extLst>
          </p:cNvPr>
          <p:cNvSpPr txBox="1"/>
          <p:nvPr/>
        </p:nvSpPr>
        <p:spPr>
          <a:xfrm>
            <a:off x="6245075" y="3205352"/>
            <a:ext cx="5789578" cy="961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La mobilità virtuale può essere effettuata prima o dopo la mobilità fisica, o sia prima che dopo.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dirty="0">
                <a:latin typeface="Congenial" panose="020F0502020204030204" pitchFamily="2" charset="0"/>
              </a:rPr>
              <a:t>Non ha limiti di ore, può essere organizzata secondo le esigenze e gli ECTS previsti.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D9DF814-18D2-D0C0-8C64-78532FC8C668}"/>
              </a:ext>
            </a:extLst>
          </p:cNvPr>
          <p:cNvSpPr txBox="1"/>
          <p:nvPr/>
        </p:nvSpPr>
        <p:spPr>
          <a:xfrm>
            <a:off x="6234422" y="2377019"/>
            <a:ext cx="5570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MOBILITA’ VIRTUALE</a:t>
            </a:r>
          </a:p>
        </p:txBody>
      </p:sp>
      <p:pic>
        <p:nvPicPr>
          <p:cNvPr id="7" name="Elemento grafico 6" descr="Badge 8 con riempimento a tinta unita">
            <a:extLst>
              <a:ext uri="{FF2B5EF4-FFF2-40B4-BE49-F238E27FC236}">
                <a16:creationId xmlns:a16="http://schemas.microsoft.com/office/drawing/2014/main" id="{711B9B54-A08D-FC09-19E8-75010FB1D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972" y="1589335"/>
            <a:ext cx="4172946" cy="417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92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5235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UFFICIO RELAZIONI INTERNAZIONALI UNIPV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Contatti con gli Uffici Relazioni Internazionali Partner;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Richiesta erogazione contributo organizzativo (l’erogazione è in capo al PAC);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Firma IIA;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Comunicazione 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BIP Code </a:t>
            </a:r>
            <a:r>
              <a:rPr lang="it-IT" sz="1100" dirty="0">
                <a:latin typeface="Congenial" panose="020F0502020204030204" pitchFamily="2" charset="0"/>
              </a:rPr>
              <a:t>ai partner per rendicontazione studenti (è fondamentale che gli Uffici Relazioni Internazionali Partner inseriscano sul </a:t>
            </a:r>
            <a:r>
              <a:rPr lang="it-IT" sz="1100" dirty="0" err="1">
                <a:latin typeface="Congenial" panose="020F0502020204030204" pitchFamily="2" charset="0"/>
              </a:rPr>
              <a:t>Beneficiary</a:t>
            </a:r>
            <a:r>
              <a:rPr lang="it-IT" sz="1100" dirty="0">
                <a:latin typeface="Congenial" panose="020F0502020204030204" pitchFamily="2" charset="0"/>
              </a:rPr>
              <a:t> Module i nomi dei loro studenti che partecipano al BIP. </a:t>
            </a:r>
            <a:r>
              <a:rPr lang="it-IT" sz="1100" b="1" dirty="0">
                <a:latin typeface="Congenial" panose="020F0502020204030204" pitchFamily="2" charset="0"/>
              </a:rPr>
              <a:t>La mancanza di questo passaggio comporta la restituzione del contributo organizzativo da parte del docente di riferimento </a:t>
            </a:r>
            <a:r>
              <a:rPr lang="it-IT" sz="1100" b="1" dirty="0" err="1">
                <a:latin typeface="Congenial" panose="020F0502020204030204" pitchFamily="2" charset="0"/>
              </a:rPr>
              <a:t>UniPV</a:t>
            </a:r>
            <a:r>
              <a:rPr lang="it-IT" sz="1100" dirty="0">
                <a:latin typeface="Congenial" panose="020F0502020204030204" pitchFamily="2" charset="0"/>
              </a:rPr>
              <a:t>);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Fornire loghi da usare per la pubblicizzazione del BIP;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Creazione pagina web del BIP.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800" dirty="0"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DOCENTE DI RIFERIMENTO UNIPV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Informare dipartimento e delegato Erasmus della realizzazione del BIP;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Promozione del BIP;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Selezione studenti </a:t>
            </a:r>
            <a:r>
              <a:rPr lang="it-IT" sz="1100" dirty="0" err="1">
                <a:latin typeface="Congenial" panose="020F0502020204030204" pitchFamily="2" charset="0"/>
              </a:rPr>
              <a:t>UniPV</a:t>
            </a:r>
            <a:r>
              <a:rPr lang="it-IT" sz="1100" dirty="0">
                <a:latin typeface="Congenial" panose="020F0502020204030204" pitchFamily="2" charset="0"/>
              </a:rPr>
              <a:t>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Contenuti pagina web del BIP;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Contatti con i docenti delle Università Partner;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Organizzazione accademica e logistica del BIP (prenotazione aule, catering, ecc.);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Rilascio </a:t>
            </a:r>
            <a:r>
              <a:rPr lang="it-IT" sz="1100" dirty="0" err="1">
                <a:latin typeface="Congenial" panose="020F0502020204030204" pitchFamily="2" charset="0"/>
              </a:rPr>
              <a:t>ToR</a:t>
            </a:r>
            <a:r>
              <a:rPr lang="it-IT" sz="1100" dirty="0">
                <a:latin typeface="Congenial" panose="020F0502020204030204" pitchFamily="2" charset="0"/>
              </a:rPr>
              <a:t> e Certificato di Partecipazione;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Riconoscimento ECTS per studenti </a:t>
            </a:r>
            <a:r>
              <a:rPr lang="it-IT" sz="1100" dirty="0" err="1">
                <a:latin typeface="Congenial" panose="020F0502020204030204" pitchFamily="2" charset="0"/>
              </a:rPr>
              <a:t>UniPV</a:t>
            </a:r>
            <a:r>
              <a:rPr lang="it-IT" sz="1100" dirty="0">
                <a:latin typeface="Congenial" panose="020F0502020204030204" pitchFamily="2" charset="0"/>
              </a:rPr>
              <a:t>;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- ecc.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COMPITI</a:t>
            </a:r>
          </a:p>
        </p:txBody>
      </p:sp>
      <p:pic>
        <p:nvPicPr>
          <p:cNvPr id="9" name="Elemento grafico 8" descr="Badge 9 con riempimento a tinta unita">
            <a:extLst>
              <a:ext uri="{FF2B5EF4-FFF2-40B4-BE49-F238E27FC236}">
                <a16:creationId xmlns:a16="http://schemas.microsoft.com/office/drawing/2014/main" id="{B14F7987-41AA-3CA9-8EDE-9DF2B2BFAC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677" y="1589336"/>
            <a:ext cx="4172945" cy="417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731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Elementi grafici, Carattere, logo&#10;&#10;Descrizione generata automaticamente">
            <a:extLst>
              <a:ext uri="{FF2B5EF4-FFF2-40B4-BE49-F238E27FC236}">
                <a16:creationId xmlns:a16="http://schemas.microsoft.com/office/drawing/2014/main" id="{ED857DA6-1ADC-9DAA-58EB-E646AD335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822" y="0"/>
            <a:ext cx="2858764" cy="1610463"/>
          </a:xfrm>
          <a:prstGeom prst="rect">
            <a:avLst/>
          </a:prstGeom>
        </p:spPr>
      </p:pic>
      <p:pic>
        <p:nvPicPr>
          <p:cNvPr id="7" name="Immagine 6" descr="Immagine che contiene Carattere, tipografia, calligrafia, design&#10;&#10;Descrizione generata automaticamente">
            <a:extLst>
              <a:ext uri="{FF2B5EF4-FFF2-40B4-BE49-F238E27FC236}">
                <a16:creationId xmlns:a16="http://schemas.microsoft.com/office/drawing/2014/main" id="{546F0326-CABB-DA4F-B1F4-D39B5746B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425" y="2924355"/>
            <a:ext cx="4895227" cy="293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53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26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E8C5CE-039F-EB05-2893-AAB8DE677591}"/>
              </a:ext>
            </a:extLst>
          </p:cNvPr>
          <p:cNvSpPr txBox="1"/>
          <p:nvPr/>
        </p:nvSpPr>
        <p:spPr>
          <a:xfrm>
            <a:off x="717430" y="1875123"/>
            <a:ext cx="10757139" cy="31077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 err="1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Organizzare</a:t>
            </a:r>
            <a:r>
              <a:rPr lang="en-US" sz="6000" b="1" kern="1200" dirty="0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 un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1" kern="1200" dirty="0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Blended Intensive </a:t>
            </a:r>
            <a:r>
              <a:rPr lang="en-US" sz="6000" b="1" i="1" kern="1200" dirty="0" err="1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Programme</a:t>
            </a:r>
            <a:endParaRPr lang="en-US" sz="6000" b="1" i="1" kern="1200" dirty="0">
              <a:solidFill>
                <a:srgbClr val="B2284B"/>
              </a:solidFill>
              <a:latin typeface="Congenial" panose="02000503040000020004" pitchFamily="2" charset="0"/>
              <a:ea typeface="Roboto" panose="02000000000000000000" pitchFamily="2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1" u="sng" kern="1200" dirty="0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(BIP)</a:t>
            </a:r>
            <a:r>
              <a:rPr lang="en-US" sz="6000" b="1" i="1" kern="1200" dirty="0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 </a:t>
            </a:r>
            <a:r>
              <a:rPr lang="en-US" sz="6000" b="1" kern="1200" dirty="0" err="1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presso</a:t>
            </a:r>
            <a:r>
              <a:rPr lang="en-US" sz="6000" b="1" kern="1200" dirty="0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 </a:t>
            </a:r>
            <a:r>
              <a:rPr lang="en-US" sz="6000" b="1" u="sng" kern="1200" dirty="0" err="1">
                <a:solidFill>
                  <a:srgbClr val="B2284B"/>
                </a:solidFill>
                <a:latin typeface="Congenial" panose="02000503040000020004" pitchFamily="2" charset="0"/>
                <a:ea typeface="Roboto" panose="02000000000000000000" pitchFamily="2" charset="0"/>
                <a:cs typeface="+mj-cs"/>
              </a:rPr>
              <a:t>UniPV</a:t>
            </a:r>
            <a:endParaRPr lang="en-US" sz="6000" b="1" u="sng" kern="1200" dirty="0">
              <a:solidFill>
                <a:srgbClr val="B2284B"/>
              </a:solidFill>
              <a:latin typeface="Congenial" panose="02000503040000020004" pitchFamily="2" charset="0"/>
              <a:ea typeface="Roboto" panose="02000000000000000000" pitchFamily="2" charset="0"/>
              <a:cs typeface="+mj-cs"/>
            </a:endParaRPr>
          </a:p>
        </p:txBody>
      </p:sp>
      <p:pic>
        <p:nvPicPr>
          <p:cNvPr id="3" name="Immagine 2" descr="Immagine che contiene testo, Elementi grafici, Carattere, logo&#10;&#10;Descrizione generata automaticamente">
            <a:extLst>
              <a:ext uri="{FF2B5EF4-FFF2-40B4-BE49-F238E27FC236}">
                <a16:creationId xmlns:a16="http://schemas.microsoft.com/office/drawing/2014/main" id="{ED857DA6-1ADC-9DAA-58EB-E646AD335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822" y="0"/>
            <a:ext cx="2858764" cy="161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9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7E8C5CE-039F-EB05-2893-AAB8DE677591}"/>
              </a:ext>
            </a:extLst>
          </p:cNvPr>
          <p:cNvSpPr txBox="1"/>
          <p:nvPr/>
        </p:nvSpPr>
        <p:spPr>
          <a:xfrm>
            <a:off x="846826" y="2077492"/>
            <a:ext cx="10498348" cy="31077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it-IT" sz="2800" b="1" i="0" u="none" strike="noStrike" cap="none" dirty="0">
              <a:solidFill>
                <a:srgbClr val="B2284B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marL="45720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2400" i="0" u="none" strike="noStrike" cap="none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Si tratta di 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brevi programmi di </a:t>
            </a:r>
            <a:r>
              <a:rPr lang="it-IT" sz="2400" b="1" i="0" u="none" strike="noStrike" cap="none" dirty="0">
                <a:solidFill>
                  <a:srgbClr val="1B71B8"/>
                </a:solidFill>
                <a:latin typeface="Roboto Slab"/>
                <a:ea typeface="Roboto Slab"/>
                <a:cs typeface="Roboto Slab"/>
                <a:sym typeface="Roboto Slab"/>
              </a:rPr>
              <a:t>insegnamento congiunto</a:t>
            </a:r>
            <a:r>
              <a:rPr lang="it-IT" sz="2400" b="0" i="0" u="none" strike="noStrike" cap="none" dirty="0">
                <a:solidFill>
                  <a:srgbClr val="1B71B8"/>
                </a:solidFill>
                <a:latin typeface="Roboto Slab"/>
                <a:ea typeface="Roboto Slab"/>
                <a:cs typeface="Roboto Slab"/>
                <a:sym typeface="Roboto Slab"/>
              </a:rPr>
              <a:t> 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tra diversi atenei europei, costituiti da un periodo di </a:t>
            </a:r>
            <a:r>
              <a:rPr lang="it-IT" sz="2400" b="1" i="0" u="none" strike="noStrike" cap="none" dirty="0">
                <a:solidFill>
                  <a:srgbClr val="1B71B8"/>
                </a:solidFill>
                <a:latin typeface="Roboto Slab"/>
                <a:ea typeface="Roboto Slab"/>
                <a:cs typeface="Roboto Slab"/>
                <a:sym typeface="Roboto Slab"/>
              </a:rPr>
              <a:t>apprendimento virtuale </a:t>
            </a:r>
            <a:r>
              <a:rPr lang="it-IT" sz="2400" i="0" u="none" strike="noStrike" cap="none" dirty="0">
                <a:latin typeface="Roboto Slab"/>
                <a:ea typeface="Roboto Slab"/>
                <a:cs typeface="Roboto Slab"/>
                <a:sym typeface="Roboto Slab"/>
              </a:rPr>
              <a:t>di gruppo 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combinato a una </a:t>
            </a:r>
            <a:r>
              <a:rPr lang="it-IT" sz="2400" b="1" i="0" u="none" strike="noStrike" cap="none" dirty="0">
                <a:solidFill>
                  <a:srgbClr val="1B71B8"/>
                </a:solidFill>
                <a:latin typeface="Roboto Slab"/>
                <a:ea typeface="Roboto Slab"/>
                <a:cs typeface="Roboto Slab"/>
                <a:sym typeface="Roboto Slab"/>
              </a:rPr>
              <a:t>mobilità fisica</a:t>
            </a:r>
            <a:r>
              <a:rPr lang="it-IT" sz="2400" b="1" i="0" u="none" strike="noStrike" cap="none" dirty="0">
                <a:solidFill>
                  <a:srgbClr val="B33C5D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it-IT" sz="2400" i="0" u="none" strike="noStrike" cap="none" dirty="0">
                <a:latin typeface="Roboto Slab"/>
                <a:ea typeface="Roboto Slab"/>
                <a:cs typeface="Roboto Slab"/>
                <a:sym typeface="Roboto Slab"/>
              </a:rPr>
              <a:t>di gruppo di</a:t>
            </a:r>
            <a:r>
              <a:rPr lang="it-IT" sz="2400" b="1" i="0" u="none" strike="noStrike" cap="none" dirty="0">
                <a:solidFill>
                  <a:srgbClr val="B33C5D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it-IT" sz="2400" b="1" i="0" u="none" strike="noStrike" cap="none" dirty="0">
                <a:solidFill>
                  <a:srgbClr val="1B71B8"/>
                </a:solidFill>
                <a:latin typeface="Roboto Slab"/>
                <a:ea typeface="Roboto Slab"/>
                <a:cs typeface="Roboto Slab"/>
                <a:sym typeface="Roboto Slab"/>
              </a:rPr>
              <a:t>breve durata</a:t>
            </a:r>
            <a:r>
              <a:rPr lang="it-IT" sz="2400" b="1" i="0" u="none" strike="noStrike" cap="none" dirty="0">
                <a:solidFill>
                  <a:srgbClr val="B33C5D"/>
                </a:solidFill>
                <a:latin typeface="Roboto Slab"/>
                <a:ea typeface="Roboto Slab"/>
                <a:cs typeface="Roboto Slab"/>
                <a:sym typeface="Roboto Slab"/>
              </a:rPr>
              <a:t>.</a:t>
            </a:r>
            <a:endParaRPr lang="it-IT" sz="2400" dirty="0"/>
          </a:p>
        </p:txBody>
      </p:sp>
      <p:pic>
        <p:nvPicPr>
          <p:cNvPr id="3" name="Immagine 2" descr="Immagine che contiene testo, Elementi grafici, Carattere, logo&#10;&#10;Descrizione generata automaticamente">
            <a:extLst>
              <a:ext uri="{FF2B5EF4-FFF2-40B4-BE49-F238E27FC236}">
                <a16:creationId xmlns:a16="http://schemas.microsoft.com/office/drawing/2014/main" id="{ED857DA6-1ADC-9DAA-58EB-E646AD335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822" y="0"/>
            <a:ext cx="2858764" cy="1610463"/>
          </a:xfrm>
          <a:prstGeom prst="rect">
            <a:avLst/>
          </a:prstGeom>
        </p:spPr>
      </p:pic>
      <p:sp>
        <p:nvSpPr>
          <p:cNvPr id="2" name="Google Shape;103;p27">
            <a:extLst>
              <a:ext uri="{FF2B5EF4-FFF2-40B4-BE49-F238E27FC236}">
                <a16:creationId xmlns:a16="http://schemas.microsoft.com/office/drawing/2014/main" id="{CD1E3F28-4E9B-5EEE-87AF-C98356821A6D}"/>
              </a:ext>
            </a:extLst>
          </p:cNvPr>
          <p:cNvSpPr/>
          <p:nvPr/>
        </p:nvSpPr>
        <p:spPr>
          <a:xfrm>
            <a:off x="0" y="374965"/>
            <a:ext cx="8725541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600" b="1" i="0" u="none" strike="noStrike" cap="none" dirty="0">
                <a:solidFill>
                  <a:srgbClr val="B2284B"/>
                </a:solidFill>
                <a:latin typeface="Roboto Slab"/>
                <a:ea typeface="Roboto Slab"/>
                <a:cs typeface="Roboto Slab"/>
                <a:sym typeface="Roboto Slab"/>
              </a:rPr>
              <a:t>COSA SONO I BLENDED </a:t>
            </a:r>
          </a:p>
          <a:p>
            <a:pPr marL="457200" marR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600" b="1" i="0" u="none" strike="noStrike" cap="none" dirty="0">
                <a:solidFill>
                  <a:srgbClr val="B2284B"/>
                </a:solidFill>
                <a:latin typeface="Roboto Slab"/>
                <a:ea typeface="Roboto Slab"/>
                <a:cs typeface="Roboto Slab"/>
                <a:sym typeface="Roboto Slab"/>
              </a:rPr>
              <a:t>INTENSIVE PROGRAMMES (BIP)</a:t>
            </a:r>
          </a:p>
        </p:txBody>
      </p:sp>
    </p:spTree>
    <p:extLst>
      <p:ext uri="{BB962C8B-B14F-4D97-AF65-F5344CB8AC3E}">
        <p14:creationId xmlns:p14="http://schemas.microsoft.com/office/powerpoint/2010/main" val="4924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, Elementi grafici, Carattere, logo&#10;&#10;Descrizione generata automaticamente">
            <a:extLst>
              <a:ext uri="{FF2B5EF4-FFF2-40B4-BE49-F238E27FC236}">
                <a16:creationId xmlns:a16="http://schemas.microsoft.com/office/drawing/2014/main" id="{ED857DA6-1ADC-9DAA-58EB-E646AD335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822" y="0"/>
            <a:ext cx="2858764" cy="1610463"/>
          </a:xfrm>
          <a:prstGeom prst="rect">
            <a:avLst/>
          </a:prstGeom>
        </p:spPr>
      </p:pic>
      <p:graphicFrame>
        <p:nvGraphicFramePr>
          <p:cNvPr id="4" name="Google Shape;104;p27">
            <a:extLst>
              <a:ext uri="{FF2B5EF4-FFF2-40B4-BE49-F238E27FC236}">
                <a16:creationId xmlns:a16="http://schemas.microsoft.com/office/drawing/2014/main" id="{013BD866-40BA-83E4-B8E3-1E0628C00B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1995978"/>
              </p:ext>
            </p:extLst>
          </p:nvPr>
        </p:nvGraphicFramePr>
        <p:xfrm>
          <a:off x="1191954" y="1610463"/>
          <a:ext cx="9808092" cy="4357050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9808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82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Char char="✔"/>
                      </a:pPr>
                      <a:r>
                        <a:rPr lang="en-GB" sz="2400" b="1" i="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en-GB" sz="2400" b="1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almeno</a:t>
                      </a:r>
                      <a:r>
                        <a:rPr lang="en-GB" sz="2400" b="1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3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atenei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di 3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paesi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EU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diversi</a:t>
                      </a:r>
                      <a:endParaRPr dirty="0"/>
                    </a:p>
                    <a:p>
                      <a:pPr marL="285750" marR="0" lvl="0" indent="-1333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Char char="✔"/>
                      </a:pP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Minimo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15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partecipanti</a:t>
                      </a:r>
                      <a:r>
                        <a:rPr lang="en-GB" sz="2400" b="0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 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dagli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atenei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partner</a:t>
                      </a: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Char char="✔"/>
                      </a:pP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Minimo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 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3 ECTS</a:t>
                      </a:r>
                      <a:endParaRPr sz="2400" b="1" i="0" u="none" strike="noStrike" cap="none" dirty="0">
                        <a:solidFill>
                          <a:srgbClr val="1B71B8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None/>
                      </a:pPr>
                      <a:endParaRPr sz="2400" b="1" i="0" u="none" strike="noStrike" cap="none" dirty="0">
                        <a:solidFill>
                          <a:schemeClr val="dk1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Char char="✔"/>
                      </a:pP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Mobilità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fisica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: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minimo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5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–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massimo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30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giorni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+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parte</a:t>
                      </a:r>
                      <a:r>
                        <a:rPr lang="en-GB" sz="2400" b="1" i="0" u="none" strike="noStrike" cap="none" dirty="0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1" i="0" u="none" strike="noStrike" cap="none" dirty="0" err="1">
                          <a:solidFill>
                            <a:srgbClr val="1B71B8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virtuale</a:t>
                      </a:r>
                      <a:endParaRPr b="1" dirty="0">
                        <a:solidFill>
                          <a:srgbClr val="1B71B8"/>
                        </a:solidFill>
                      </a:endParaRPr>
                    </a:p>
                    <a:p>
                      <a:pPr marL="342900" marR="0" lvl="0" indent="-190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Roboto Slab"/>
                        <a:ea typeface="Roboto Slab"/>
                        <a:cs typeface="Roboto Slab"/>
                        <a:sym typeface="Roboto Slab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Noto Sans Symbols"/>
                        <a:buChar char="✔"/>
                      </a:pP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valore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aggiunto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rispetto ai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corsi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o alle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attività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di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formazione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già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esistenti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negli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atenei</a:t>
                      </a:r>
                      <a:r>
                        <a:rPr lang="en-GB" sz="2400" b="0" i="0" u="none" strike="noStrike" cap="none" dirty="0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 </a:t>
                      </a:r>
                      <a:r>
                        <a:rPr lang="en-GB" sz="2400" b="0" i="0" u="none" strike="noStrike" cap="none" dirty="0" err="1">
                          <a:solidFill>
                            <a:schemeClr val="dk1"/>
                          </a:solidFill>
                          <a:latin typeface="Roboto Slab"/>
                          <a:ea typeface="Roboto Slab"/>
                          <a:cs typeface="Roboto Slab"/>
                          <a:sym typeface="Roboto Slab"/>
                        </a:rPr>
                        <a:t>partecipanti</a:t>
                      </a:r>
                      <a:endParaRPr dirty="0"/>
                    </a:p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Google Shape;103;p27">
            <a:extLst>
              <a:ext uri="{FF2B5EF4-FFF2-40B4-BE49-F238E27FC236}">
                <a16:creationId xmlns:a16="http://schemas.microsoft.com/office/drawing/2014/main" id="{300FE45C-D5BB-B532-7702-51A04F28E3F8}"/>
              </a:ext>
            </a:extLst>
          </p:cNvPr>
          <p:cNvSpPr/>
          <p:nvPr/>
        </p:nvSpPr>
        <p:spPr>
          <a:xfrm>
            <a:off x="0" y="374965"/>
            <a:ext cx="8725541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600" b="1" i="0" u="none" strike="noStrike" cap="none" dirty="0">
                <a:solidFill>
                  <a:srgbClr val="B2284B"/>
                </a:solidFill>
                <a:latin typeface="Roboto Slab"/>
                <a:ea typeface="Roboto Slab"/>
                <a:cs typeface="Roboto Slab"/>
                <a:sym typeface="Roboto Slab"/>
              </a:rPr>
              <a:t>CARATTERISTICHE</a:t>
            </a:r>
          </a:p>
          <a:p>
            <a:pPr marL="457200" marR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it-IT" sz="3600" b="1" dirty="0">
                <a:solidFill>
                  <a:srgbClr val="B2284B"/>
                </a:solidFill>
                <a:latin typeface="Roboto Slab"/>
                <a:ea typeface="Roboto Slab"/>
                <a:cs typeface="Roboto Slab"/>
                <a:sym typeface="Roboto Slab"/>
              </a:rPr>
              <a:t>PRINCIPALI</a:t>
            </a:r>
            <a:endParaRPr lang="it-IT" sz="3600" b="1" i="0" u="none" strike="noStrike" cap="none" dirty="0">
              <a:solidFill>
                <a:srgbClr val="B2284B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22688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lemento grafico 5" descr="Badge 1 con riempimento a tinta unita">
            <a:extLst>
              <a:ext uri="{FF2B5EF4-FFF2-40B4-BE49-F238E27FC236}">
                <a16:creationId xmlns:a16="http://schemas.microsoft.com/office/drawing/2014/main" id="{453AE85C-FA15-32F8-9AA2-E04594D34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591" y="1634165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1C3EF5A-E2ED-5857-33E7-EDF9A742F4E0}"/>
              </a:ext>
            </a:extLst>
          </p:cNvPr>
          <p:cNvSpPr txBox="1"/>
          <p:nvPr/>
        </p:nvSpPr>
        <p:spPr>
          <a:xfrm>
            <a:off x="6234422" y="1158194"/>
            <a:ext cx="578957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Visionare il bando disponibile </a:t>
            </a:r>
            <a:r>
              <a:rPr lang="it-IT" sz="1200" dirty="0">
                <a:latin typeface="Congenial" panose="020F0502020204030204" pitchFamily="2" charset="0"/>
                <a:hlinkClick r:id="rId5"/>
              </a:rPr>
              <a:t>QUI</a:t>
            </a:r>
            <a:r>
              <a:rPr lang="it-IT" sz="1200" dirty="0">
                <a:latin typeface="Congenial" panose="020F0502020204030204" pitchFamily="2" charset="0"/>
              </a:rPr>
              <a:t>.</a:t>
            </a:r>
          </a:p>
          <a:p>
            <a:pPr algn="just"/>
            <a:endParaRPr lang="it-IT" sz="1200" dirty="0">
              <a:latin typeface="Congenial" panose="020F05020202040302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Contattare i partner internazionali (</a:t>
            </a:r>
            <a:r>
              <a:rPr lang="it-IT" sz="1200" u="sng" dirty="0">
                <a:latin typeface="Congenial" panose="020F0502020204030204" pitchFamily="2" charset="0"/>
              </a:rPr>
              <a:t>minimo 2</a:t>
            </a:r>
            <a:r>
              <a:rPr lang="it-IT" sz="1200" dirty="0">
                <a:latin typeface="Congenial" panose="020F0502020204030204" pitchFamily="2" charset="0"/>
              </a:rPr>
              <a:t>) e definire il programma e le date (sia della parte fisica che della parte virtuale) del BIP.</a:t>
            </a:r>
            <a:br>
              <a:rPr lang="it-IT" sz="1250" dirty="0">
                <a:latin typeface="Congenial" panose="020F0502020204030204" pitchFamily="2" charset="0"/>
              </a:rPr>
            </a:br>
            <a:br>
              <a:rPr lang="it-IT" sz="1250" dirty="0">
                <a:latin typeface="Congenial" panose="020F0502020204030204" pitchFamily="2" charset="0"/>
              </a:rPr>
            </a:b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Importante:</a:t>
            </a:r>
            <a:br>
              <a:rPr lang="it-IT" sz="1250" dirty="0">
                <a:latin typeface="Congenial" panose="020F0502020204030204" pitchFamily="2" charset="0"/>
              </a:rPr>
            </a:br>
            <a:r>
              <a:rPr lang="it-IT" sz="1200" b="1" dirty="0">
                <a:latin typeface="Congenial" panose="020F0502020204030204" pitchFamily="2" charset="0"/>
              </a:rPr>
              <a:t>1. </a:t>
            </a:r>
            <a:r>
              <a:rPr lang="it-IT" sz="1200" dirty="0">
                <a:latin typeface="Congenial" panose="020F0502020204030204" pitchFamily="2" charset="0"/>
              </a:rPr>
              <a:t>individuare un docente di riferimento per ciascuna Università Partner (</a:t>
            </a:r>
            <a:r>
              <a:rPr lang="it-IT" sz="1200" i="1" dirty="0" err="1">
                <a:latin typeface="Congenial" panose="020F0502020204030204" pitchFamily="2" charset="0"/>
              </a:rPr>
              <a:t>UniPV</a:t>
            </a:r>
            <a:r>
              <a:rPr lang="it-IT" sz="1200" i="1" dirty="0">
                <a:latin typeface="Congenial" panose="020F0502020204030204" pitchFamily="2" charset="0"/>
              </a:rPr>
              <a:t> compresa</a:t>
            </a:r>
            <a:r>
              <a:rPr lang="it-IT" sz="1200" dirty="0">
                <a:latin typeface="Congenial" panose="020F0502020204030204" pitchFamily="2" charset="0"/>
              </a:rPr>
              <a:t>) che si occuperà della selezione dei discenti e della parte didattica;</a:t>
            </a:r>
            <a:br>
              <a:rPr lang="it-IT" sz="1200" dirty="0">
                <a:latin typeface="Congenial" panose="020F0502020204030204" pitchFamily="2" charset="0"/>
              </a:rPr>
            </a:br>
            <a:r>
              <a:rPr lang="it-IT" sz="1200" b="1" dirty="0">
                <a:latin typeface="Congenial" panose="020F0502020204030204" pitchFamily="2" charset="0"/>
              </a:rPr>
              <a:t>2. </a:t>
            </a:r>
            <a:r>
              <a:rPr lang="it-IT" sz="1200" dirty="0">
                <a:latin typeface="Congenial" panose="020F0502020204030204" pitchFamily="2" charset="0"/>
              </a:rPr>
              <a:t>individuare un </a:t>
            </a:r>
            <a:r>
              <a:rPr lang="it-IT" sz="1200" u="sng" dirty="0">
                <a:latin typeface="Congenial" panose="020F0502020204030204" pitchFamily="2" charset="0"/>
              </a:rPr>
              <a:t>contatto dell’ufficio relazioni internazionali</a:t>
            </a:r>
            <a:r>
              <a:rPr lang="it-IT" sz="1200" dirty="0">
                <a:latin typeface="Congenial" panose="020F0502020204030204" pitchFamily="2" charset="0"/>
              </a:rPr>
              <a:t> per ciascuna Università Partner che si occuperà della gestione delle mobilità dei docenti e degli studenti e degli adempimenti amministrativi;</a:t>
            </a:r>
            <a:br>
              <a:rPr lang="it-IT" sz="1200" dirty="0">
                <a:latin typeface="Congenial" panose="020F0502020204030204" pitchFamily="2" charset="0"/>
              </a:rPr>
            </a:br>
            <a:r>
              <a:rPr lang="it-IT" sz="1200" b="1" dirty="0">
                <a:latin typeface="Congenial" panose="020F0502020204030204" pitchFamily="2" charset="0"/>
              </a:rPr>
              <a:t>3. </a:t>
            </a:r>
            <a:r>
              <a:rPr lang="it-IT" sz="1200" dirty="0">
                <a:latin typeface="Congenial" panose="020F0502020204030204" pitchFamily="2" charset="0"/>
              </a:rPr>
              <a:t>far presente a ciascuna Università Partner che le mobilità dei docenti e degli studenti devono essere </a:t>
            </a:r>
            <a:r>
              <a:rPr lang="it-IT" sz="1200" u="sng" dirty="0">
                <a:latin typeface="Congenial" panose="020F0502020204030204" pitchFamily="2" charset="0"/>
              </a:rPr>
              <a:t>finanziate dall’università di provenienza di ciascuno studente</a:t>
            </a:r>
            <a:r>
              <a:rPr lang="it-IT" sz="1200" dirty="0">
                <a:latin typeface="Congenial" panose="020F0502020204030204" pitchFamily="2" charset="0"/>
              </a:rPr>
              <a:t> -&gt; verificare se hanno </a:t>
            </a:r>
            <a:r>
              <a:rPr lang="it-IT" sz="1200" u="sng" dirty="0">
                <a:latin typeface="Congenial" panose="020F0502020204030204" pitchFamily="2" charset="0"/>
              </a:rPr>
              <a:t>disponibilità di fondi Erasmus</a:t>
            </a:r>
            <a:r>
              <a:rPr lang="it-IT" sz="1200" dirty="0">
                <a:latin typeface="Congenial" panose="020F0502020204030204" pitchFamily="2" charset="0"/>
              </a:rPr>
              <a:t> per pagare le borse di studio;</a:t>
            </a:r>
            <a:br>
              <a:rPr lang="it-IT" sz="1200" dirty="0">
                <a:latin typeface="Congenial" panose="020F0502020204030204" pitchFamily="2" charset="0"/>
              </a:rPr>
            </a:br>
            <a:r>
              <a:rPr lang="it-IT" sz="1200" b="1" dirty="0">
                <a:latin typeface="Congenial" panose="020F0502020204030204" pitchFamily="2" charset="0"/>
              </a:rPr>
              <a:t>4. </a:t>
            </a:r>
            <a:r>
              <a:rPr lang="it-IT" sz="1200" dirty="0">
                <a:latin typeface="Congenial" panose="020F0502020204030204" pitchFamily="2" charset="0"/>
              </a:rPr>
              <a:t>Decidere come erogare gli ECTS rilasciati per gli studenti </a:t>
            </a:r>
            <a:r>
              <a:rPr lang="it-IT" sz="1200" dirty="0" err="1">
                <a:latin typeface="Congenial" panose="020F0502020204030204" pitchFamily="2" charset="0"/>
              </a:rPr>
              <a:t>UniPV</a:t>
            </a:r>
            <a:r>
              <a:rPr lang="it-IT" sz="1200" dirty="0">
                <a:latin typeface="Congenial" panose="020F0502020204030204" pitchFamily="2" charset="0"/>
              </a:rPr>
              <a:t> che partecipano al BIP (</a:t>
            </a:r>
            <a:r>
              <a:rPr lang="it-IT" sz="1200" u="sng" dirty="0">
                <a:latin typeface="Congenial" panose="020F0502020204030204" pitchFamily="2" charset="0"/>
              </a:rPr>
              <a:t>slide 7</a:t>
            </a:r>
            <a:r>
              <a:rPr lang="it-IT" sz="1200" dirty="0">
                <a:latin typeface="Congenial" panose="020F0502020204030204" pitchFamily="2" charset="0"/>
              </a:rPr>
              <a:t>)</a:t>
            </a:r>
            <a:br>
              <a:rPr lang="it-IT" sz="1200" dirty="0">
                <a:latin typeface="Congenial" panose="020F0502020204030204" pitchFamily="2" charset="0"/>
              </a:rPr>
            </a:br>
            <a:endParaRPr lang="it-IT" sz="1200" dirty="0">
              <a:latin typeface="Congenial" panose="020F05020202040302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Presentare la propria candidatura compilando il modulo </a:t>
            </a:r>
            <a:r>
              <a:rPr lang="it-IT" sz="1200" dirty="0">
                <a:latin typeface="Congenial" panose="020F0502020204030204" pitchFamily="2" charset="0"/>
                <a:hlinkClick r:id="rId6"/>
              </a:rPr>
              <a:t>QUI</a:t>
            </a:r>
            <a:r>
              <a:rPr lang="it-IT" sz="1200" dirty="0">
                <a:latin typeface="Congenial" panose="020F0502020204030204" pitchFamily="2" charset="0"/>
              </a:rPr>
              <a:t> allegando la documentazione richiesta.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50" dirty="0">
              <a:latin typeface="Congenial" panose="020F0502020204030204" pitchFamily="2" charset="0"/>
            </a:endParaRPr>
          </a:p>
          <a:p>
            <a:r>
              <a:rPr lang="it-IT" sz="1250" b="1" dirty="0">
                <a:latin typeface="Congenial" panose="020F0502020204030204" pitchFamily="2" charset="0"/>
              </a:rPr>
              <a:t>NB: </a:t>
            </a:r>
            <a:r>
              <a:rPr lang="it-IT" sz="1200" dirty="0">
                <a:latin typeface="Congenial" panose="020F0502020204030204" pitchFamily="2" charset="0"/>
              </a:rPr>
              <a:t>lo spirito del BIP è quello di organizzare un corso </a:t>
            </a:r>
            <a:r>
              <a:rPr lang="it-IT" sz="1200" b="1" dirty="0">
                <a:solidFill>
                  <a:srgbClr val="B2284B"/>
                </a:solidFill>
                <a:latin typeface="Congenial" panose="020F0502020204030204" pitchFamily="2" charset="0"/>
              </a:rPr>
              <a:t>in collaborazione </a:t>
            </a:r>
            <a:r>
              <a:rPr lang="it-IT" sz="1200" dirty="0">
                <a:latin typeface="Congenial" panose="020F0502020204030204" pitchFamily="2" charset="0"/>
              </a:rPr>
              <a:t>con Università Partner, coinvolgendo tutti allo stesso modo. Non si tratta di qualcosa organizzato da </a:t>
            </a:r>
            <a:r>
              <a:rPr lang="it-IT" sz="1200" dirty="0" err="1">
                <a:latin typeface="Congenial" panose="020F0502020204030204" pitchFamily="2" charset="0"/>
              </a:rPr>
              <a:t>UniPV</a:t>
            </a:r>
            <a:r>
              <a:rPr lang="it-IT" sz="1200" dirty="0">
                <a:latin typeface="Congenial" panose="020F0502020204030204" pitchFamily="2" charset="0"/>
              </a:rPr>
              <a:t> a cui le Università Partner si limitano a partecipare.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01D79AC-6D49-D3DF-0FAF-CE3C612376AB}"/>
              </a:ext>
            </a:extLst>
          </p:cNvPr>
          <p:cNvSpPr txBox="1"/>
          <p:nvPr/>
        </p:nvSpPr>
        <p:spPr>
          <a:xfrm>
            <a:off x="6223769" y="329861"/>
            <a:ext cx="40735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CANDIDATURA</a:t>
            </a:r>
          </a:p>
        </p:txBody>
      </p:sp>
    </p:spTree>
    <p:extLst>
      <p:ext uri="{BB962C8B-B14F-4D97-AF65-F5344CB8AC3E}">
        <p14:creationId xmlns:p14="http://schemas.microsoft.com/office/powerpoint/2010/main" val="246523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pic>
        <p:nvPicPr>
          <p:cNvPr id="3" name="Elemento grafico 2" descr="Badge con riempimento a tinta unita">
            <a:extLst>
              <a:ext uri="{FF2B5EF4-FFF2-40B4-BE49-F238E27FC236}">
                <a16:creationId xmlns:a16="http://schemas.microsoft.com/office/drawing/2014/main" id="{515F469E-BE3A-387E-09F8-AD42A64F0C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0811" y="1634165"/>
            <a:ext cx="4142065" cy="414206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L’Ufficio Relazioni Internazionali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, in seguito alla verifica delle candidature ricevute, notificherà via e-mail, all’indirizzo del docente di riferimento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indicato nella domanda presentata, l’esito delle selezioni.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50" dirty="0">
              <a:latin typeface="Congenial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I docenti di riferimento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dei BIP selezionati dovranno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informare il proprio dipartimento e il delegato Erasmus</a:t>
            </a:r>
            <a:r>
              <a:rPr lang="it-IT" sz="1250" dirty="0">
                <a:latin typeface="Congenial" panose="020F0502020204030204" pitchFamily="2" charset="0"/>
              </a:rPr>
              <a:t> della realizzazione del progetto.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50" dirty="0">
              <a:latin typeface="Congenial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L’Ufficio Relazioni Internazionali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informerà il PAC di procedere all’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erogazione del contributo </a:t>
            </a:r>
            <a:r>
              <a:rPr lang="it-IT" sz="1250" dirty="0">
                <a:latin typeface="Congenial" panose="020F0502020204030204" pitchFamily="2" charset="0"/>
              </a:rPr>
              <a:t>per l’organizzazione del BIP.</a:t>
            </a:r>
          </a:p>
          <a:p>
            <a:pPr algn="just"/>
            <a:endParaRPr lang="it-IT" sz="1250" dirty="0">
              <a:latin typeface="Congenial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Il docente di riferimento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provvederà a informare i docenti delle Università Partner che il BIP verrà finanziato, i quali dovranno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informare i propri Uffici Relazioni Internazionali</a:t>
            </a:r>
            <a:r>
              <a:rPr lang="it-IT" sz="1250" dirty="0">
                <a:latin typeface="Congenial" panose="020F0502020204030204" pitchFamily="2" charset="0"/>
              </a:rPr>
              <a:t>.</a:t>
            </a:r>
          </a:p>
          <a:p>
            <a:pPr algn="just"/>
            <a:endParaRPr lang="it-IT" sz="1250" dirty="0">
              <a:latin typeface="Congenial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L’Ufficio Relazioni Internazionali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procederà a contattare il docente di riferimento del BIP per fissare una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riunione di allineamento </a:t>
            </a:r>
            <a:r>
              <a:rPr lang="it-IT" sz="1250" dirty="0">
                <a:latin typeface="Congenial" panose="020F0502020204030204" pitchFamily="2" charset="0"/>
              </a:rPr>
              <a:t>(online o in presenza) insieme ai rappresentanti degli Uffici Relazioni Internazionali Partner.</a:t>
            </a:r>
          </a:p>
          <a:p>
            <a:pPr algn="just"/>
            <a:endParaRPr lang="it-IT" sz="1250" dirty="0">
              <a:latin typeface="Congenial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250" dirty="0">
                <a:latin typeface="Congenial" panose="020F0502020204030204" pitchFamily="2" charset="0"/>
              </a:rPr>
              <a:t>L’Ufficio Relazioni Internazionali </a:t>
            </a:r>
            <a:r>
              <a:rPr lang="it-IT" sz="1250" dirty="0" err="1">
                <a:latin typeface="Congenial" panose="020F0502020204030204" pitchFamily="2" charset="0"/>
              </a:rPr>
              <a:t>UniPV</a:t>
            </a:r>
            <a:r>
              <a:rPr lang="it-IT" sz="1250" dirty="0">
                <a:latin typeface="Congenial" panose="020F0502020204030204" pitchFamily="2" charset="0"/>
              </a:rPr>
              <a:t> procederà a concordare con gli Uffici Relazioni Internazionali delle Università Partner l’eventuale </a:t>
            </a: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firma degli accordi</a:t>
            </a:r>
            <a:r>
              <a:rPr lang="it-IT" sz="1250" dirty="0">
                <a:latin typeface="Congenial" panose="020F0502020204030204" pitchFamily="2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250" dirty="0">
              <a:latin typeface="Congenial" panose="020F0502020204030204" pitchFamily="2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4724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ESITO SELEZIONE</a:t>
            </a:r>
          </a:p>
        </p:txBody>
      </p:sp>
    </p:spTree>
    <p:extLst>
      <p:ext uri="{BB962C8B-B14F-4D97-AF65-F5344CB8AC3E}">
        <p14:creationId xmlns:p14="http://schemas.microsoft.com/office/powerpoint/2010/main" val="303726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499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00" dirty="0">
                <a:latin typeface="Congenial" panose="020F0502020204030204" pitchFamily="2" charset="0"/>
              </a:rPr>
              <a:t>Non ci sono particolari restrizioni per le spese ammissibili.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00" dirty="0">
                <a:latin typeface="Congenial" panose="020F0502020204030204" pitchFamily="2" charset="0"/>
              </a:rPr>
              <a:t>Il contributo organizzativo può essere usato per coprire i costi relativi alla preparazione, progettazione, sviluppo, attuazione e follow-up del programma e allo svolgimento delle attività virtuali/a distanza, nonché alla gestione e al coordinamento complessivi. 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00" dirty="0">
                <a:latin typeface="Congenial" panose="020F0502020204030204" pitchFamily="2" charset="0"/>
              </a:rPr>
              <a:t>I costi possono comprendere (a titolo esemplificativo e non esaustivo):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produzione di documenti o materiale didattico;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strumenti per svolgere la parte virtuale;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affitto aule o spazi destinati allo svolgimento delle attività in presenza;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noleggio di attrezzature;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Gite, escursioni, visite a musei e simili;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attività di comunicazione;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traduzione e interpretariato;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catering;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latin typeface="Congenial" panose="020F0502020204030204" pitchFamily="2" charset="0"/>
              </a:rPr>
              <a:t>ecc.</a:t>
            </a:r>
          </a:p>
          <a:p>
            <a:pPr algn="just"/>
            <a:endParaRPr lang="it-IT" sz="1250" dirty="0">
              <a:latin typeface="Congenial" panose="020F0502020204030204" pitchFamily="2" charset="0"/>
            </a:endParaRPr>
          </a:p>
          <a:p>
            <a:pPr algn="just"/>
            <a:r>
              <a:rPr lang="it-IT" sz="1250" b="1" dirty="0">
                <a:latin typeface="Congenial" panose="020F0502020204030204" pitchFamily="2" charset="0"/>
              </a:rPr>
              <a:t>ATTENZIONE</a:t>
            </a:r>
            <a:r>
              <a:rPr lang="it-IT" sz="1200" dirty="0">
                <a:latin typeface="Congenial" panose="020F0502020204030204" pitchFamily="2" charset="0"/>
              </a:rPr>
              <a:t>: i fondi possono essere usati per coprire parte dei costi per i discenti e/o docenti ma NON devono costituire doppio finanziamento Erasmus+.</a:t>
            </a:r>
          </a:p>
          <a:p>
            <a:pPr algn="just"/>
            <a:r>
              <a:rPr lang="it-IT" sz="1200" dirty="0">
                <a:latin typeface="Congenial" panose="020F0502020204030204" pitchFamily="2" charset="0"/>
              </a:rPr>
              <a:t>Esempio: se un discente riceve la borsa Erasmus per partecipare al BIP, il contributo organizzativo non può essere usato per pagargli l’alloggio.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51876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SPESE AMMISSIBILI</a:t>
            </a:r>
          </a:p>
        </p:txBody>
      </p:sp>
      <p:pic>
        <p:nvPicPr>
          <p:cNvPr id="6" name="Elemento grafico 5" descr="Badge 3 con riempimento a tinta unita">
            <a:extLst>
              <a:ext uri="{FF2B5EF4-FFF2-40B4-BE49-F238E27FC236}">
                <a16:creationId xmlns:a16="http://schemas.microsoft.com/office/drawing/2014/main" id="{0F27CAD3-72F4-4C03-3191-1A13B9A06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0520" y="1628187"/>
            <a:ext cx="4148043" cy="41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6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547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200" dirty="0">
                <a:latin typeface="Congenial" panose="020F0502020204030204" pitchFamily="2" charset="0"/>
              </a:rPr>
              <a:t>Il numero minimo di discenti affinché il BIP sia eleggibile è </a:t>
            </a:r>
            <a:r>
              <a:rPr lang="it-IT" sz="1200" b="1" dirty="0">
                <a:solidFill>
                  <a:srgbClr val="B2284B"/>
                </a:solidFill>
                <a:latin typeface="Congenial" panose="020F0502020204030204" pitchFamily="2" charset="0"/>
              </a:rPr>
              <a:t>15.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È prevista una defezione del 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10% (1 discente) </a:t>
            </a:r>
            <a:r>
              <a:rPr lang="it-IT" sz="1100" dirty="0">
                <a:latin typeface="Congenial" panose="020F0502020204030204" pitchFamily="2" charset="0"/>
              </a:rPr>
              <a:t>e, in caso di 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Covid-19 </a:t>
            </a:r>
            <a:r>
              <a:rPr lang="it-IT" sz="1100" dirty="0">
                <a:latin typeface="Congenial" panose="020F0502020204030204" pitchFamily="2" charset="0"/>
              </a:rPr>
              <a:t>è possibile applicare la procedura di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 forza maggiore.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solidFill>
                  <a:srgbClr val="B2284B"/>
                </a:solidFill>
                <a:latin typeface="Congenial" panose="020F0502020204030204" pitchFamily="2" charset="0"/>
              </a:rPr>
              <a:t>I discenti incoming devono essere selezionati dalle Università Partner secondo le loro procedure interne.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Sono discenti ammissibili (e possono partecipare a uno stesso BIP): </a:t>
            </a: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STUDENTI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Laurea triennale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Laurea magistrale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Laurea magistrale a ciclo unico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dirty="0">
                <a:latin typeface="Congenial" panose="020F0502020204030204" pitchFamily="2" charset="0"/>
              </a:rPr>
              <a:t>Dottorato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00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DOCENTI </a:t>
            </a:r>
            <a:r>
              <a:rPr lang="it-IT" sz="1100" dirty="0">
                <a:latin typeface="Congenial" panose="020F0502020204030204" pitchFamily="2" charset="0"/>
              </a:rPr>
              <a:t>(diversi dai docenti che collaborano alla realizzazione del BIP e/o tengono una o più lezioni durante il corso). I docenti possono fare domanda per 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Staff </a:t>
            </a:r>
            <a:r>
              <a:rPr lang="it-IT" sz="110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Mobility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 for Training </a:t>
            </a:r>
            <a:r>
              <a:rPr lang="it-IT" sz="1100" dirty="0">
                <a:latin typeface="Congenial" panose="020F0502020204030204" pitchFamily="2" charset="0"/>
              </a:rPr>
              <a:t>presso il proprio Ateneo.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00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514350" indent="-285750" algn="just">
              <a:lnSpc>
                <a:spcPct val="103000"/>
              </a:lnSpc>
              <a:spcAft>
                <a:spcPts val="550"/>
              </a:spcAft>
              <a:buFont typeface="Arial" panose="020B0604020202020204" pitchFamily="34" charset="0"/>
              <a:buChar char="•"/>
            </a:pPr>
            <a:r>
              <a:rPr lang="it-IT" sz="1250" b="1" dirty="0">
                <a:solidFill>
                  <a:srgbClr val="B2284B"/>
                </a:solidFill>
                <a:latin typeface="Congenial" panose="020F0502020204030204" pitchFamily="2" charset="0"/>
              </a:rPr>
              <a:t>PERSONALE TECNICO-AMMINISTRATIVO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000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u="sng" dirty="0">
                <a:latin typeface="Congenial" panose="020F0502020204030204" pitchFamily="2" charset="0"/>
              </a:rPr>
              <a:t>È possibile includere discenti extra-EU esterni al BIP, ma non verranno conteggiati ai fini dell’eleggibilità del BIP.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I discenti </a:t>
            </a:r>
            <a:r>
              <a:rPr lang="it-IT" sz="1100" b="1" dirty="0" err="1">
                <a:solidFill>
                  <a:srgbClr val="B2284B"/>
                </a:solidFill>
                <a:latin typeface="Congenial" panose="020F0502020204030204" pitchFamily="2" charset="0"/>
              </a:rPr>
              <a:t>UniPV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 </a:t>
            </a:r>
            <a:r>
              <a:rPr lang="it-IT" sz="1100" b="1" u="sng" dirty="0">
                <a:solidFill>
                  <a:srgbClr val="B2284B"/>
                </a:solidFill>
                <a:latin typeface="Congenial" panose="020F0502020204030204" pitchFamily="2" charset="0"/>
              </a:rPr>
              <a:t>NON</a:t>
            </a:r>
            <a:r>
              <a:rPr lang="it-IT" sz="1100" b="1" dirty="0">
                <a:solidFill>
                  <a:srgbClr val="B2284B"/>
                </a:solidFill>
                <a:latin typeface="Congenial" panose="020F0502020204030204" pitchFamily="2" charset="0"/>
              </a:rPr>
              <a:t> sono inclusi nel conteggio del numero totale dei partecipanti (15).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sz="1250" b="1" dirty="0">
              <a:solidFill>
                <a:srgbClr val="B2284B"/>
              </a:solidFill>
              <a:latin typeface="Congenial" panose="020F0502020204030204" pitchFamily="2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2601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DISCENTI</a:t>
            </a:r>
          </a:p>
        </p:txBody>
      </p:sp>
      <p:pic>
        <p:nvPicPr>
          <p:cNvPr id="3" name="Elemento grafico 2" descr="Badge 4 con riempimento a tinta unita">
            <a:extLst>
              <a:ext uri="{FF2B5EF4-FFF2-40B4-BE49-F238E27FC236}">
                <a16:creationId xmlns:a16="http://schemas.microsoft.com/office/drawing/2014/main" id="{DA2A839E-C234-6F24-0DBE-1C7C3F082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908" y="1622209"/>
            <a:ext cx="4154021" cy="415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01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8C094BD3-B788-F421-EFAF-5FBF4DB8B9B5}"/>
              </a:ext>
            </a:extLst>
          </p:cNvPr>
          <p:cNvCxnSpPr/>
          <p:nvPr/>
        </p:nvCxnSpPr>
        <p:spPr>
          <a:xfrm flipH="1">
            <a:off x="9144000" y="6409426"/>
            <a:ext cx="2880000" cy="0"/>
          </a:xfrm>
          <a:prstGeom prst="line">
            <a:avLst/>
          </a:prstGeom>
          <a:ln w="28575">
            <a:solidFill>
              <a:srgbClr val="B228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88113D39-DB0F-1E40-AAD4-49EE0DA7AA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" y="6024865"/>
            <a:ext cx="2928913" cy="76912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3170F4-9350-A86F-6378-340C1B7AFAE3}"/>
              </a:ext>
            </a:extLst>
          </p:cNvPr>
          <p:cNvSpPr txBox="1"/>
          <p:nvPr/>
        </p:nvSpPr>
        <p:spPr>
          <a:xfrm>
            <a:off x="6234422" y="1158194"/>
            <a:ext cx="5789578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dirty="0">
                <a:latin typeface="Congenial" panose="020F0502020204030204" pitchFamily="2" charset="0"/>
              </a:rPr>
              <a:t>La borsa Erasmus per i docenti in mobilità presso </a:t>
            </a:r>
            <a:r>
              <a:rPr lang="it-IT" dirty="0" err="1">
                <a:latin typeface="Congenial" panose="020F0502020204030204" pitchFamily="2" charset="0"/>
              </a:rPr>
              <a:t>UniPV</a:t>
            </a:r>
            <a:r>
              <a:rPr lang="it-IT" dirty="0">
                <a:latin typeface="Congenial" panose="020F0502020204030204" pitchFamily="2" charset="0"/>
              </a:rPr>
              <a:t> che partecipano all’organizzazione del BIP e per </a:t>
            </a:r>
            <a:r>
              <a:rPr lang="it-IT" b="1" dirty="0">
                <a:solidFill>
                  <a:srgbClr val="1B71B8"/>
                </a:solidFill>
                <a:latin typeface="Congenial" panose="020F0502020204030204" pitchFamily="2" charset="0"/>
              </a:rPr>
              <a:t>i discenti </a:t>
            </a:r>
            <a:r>
              <a:rPr lang="it-IT" dirty="0">
                <a:latin typeface="Congenial" panose="020F0502020204030204" pitchFamily="2" charset="0"/>
              </a:rPr>
              <a:t>(siano essi studenti, docenti o personale tecnico amministrativo) è pagata dall’Ateneo di provenienza e copre il viaggio e l’alloggio.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dirty="0"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b="1" dirty="0">
                <a:solidFill>
                  <a:srgbClr val="B2284B"/>
                </a:solidFill>
                <a:latin typeface="Congenial" panose="020F0502020204030204" pitchFamily="2" charset="0"/>
              </a:rPr>
              <a:t>L’importo della borsa dipende dalle procedure interne all’Ateneo che la eroga.</a:t>
            </a: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endParaRPr lang="it-IT" b="1" dirty="0">
              <a:solidFill>
                <a:srgbClr val="B2284B"/>
              </a:solidFill>
              <a:latin typeface="Congenial" panose="020F0502020204030204" pitchFamily="2" charset="0"/>
            </a:endParaRPr>
          </a:p>
          <a:p>
            <a:pPr marL="234950" indent="-6350" algn="just">
              <a:lnSpc>
                <a:spcPct val="103000"/>
              </a:lnSpc>
              <a:spcAft>
                <a:spcPts val="550"/>
              </a:spcAft>
            </a:pPr>
            <a:r>
              <a:rPr lang="it-IT" u="sng" dirty="0">
                <a:latin typeface="Congenial" panose="020F0502020204030204" pitchFamily="2" charset="0"/>
              </a:rPr>
              <a:t>Gli studenti </a:t>
            </a:r>
            <a:r>
              <a:rPr lang="it-IT" u="sng" dirty="0" err="1">
                <a:latin typeface="Congenial" panose="020F0502020204030204" pitchFamily="2" charset="0"/>
              </a:rPr>
              <a:t>UniPV</a:t>
            </a:r>
            <a:r>
              <a:rPr lang="it-IT" u="sng" dirty="0">
                <a:latin typeface="Congenial" panose="020F0502020204030204" pitchFamily="2" charset="0"/>
              </a:rPr>
              <a:t> che partecipano al BIP non ricevono alcun contributo economico.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2791548-58D7-86F5-CF08-1AFAA652E5CA}"/>
              </a:ext>
            </a:extLst>
          </p:cNvPr>
          <p:cNvSpPr txBox="1"/>
          <p:nvPr/>
        </p:nvSpPr>
        <p:spPr>
          <a:xfrm>
            <a:off x="6223769" y="329861"/>
            <a:ext cx="2601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dirty="0">
                <a:solidFill>
                  <a:srgbClr val="B2284B"/>
                </a:solidFill>
                <a:latin typeface="Congenial" panose="02000503040000020004" pitchFamily="2" charset="0"/>
              </a:rPr>
              <a:t>DISCENTI</a:t>
            </a:r>
          </a:p>
        </p:txBody>
      </p:sp>
      <p:pic>
        <p:nvPicPr>
          <p:cNvPr id="3" name="Elemento grafico 2" descr="Badge 4 con riempimento a tinta unita">
            <a:extLst>
              <a:ext uri="{FF2B5EF4-FFF2-40B4-BE49-F238E27FC236}">
                <a16:creationId xmlns:a16="http://schemas.microsoft.com/office/drawing/2014/main" id="{DA2A839E-C234-6F24-0DBE-1C7C3F082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1908" y="1622209"/>
            <a:ext cx="4154021" cy="41540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ECD53F-2FE6-2581-1A28-57C5BB56A805}"/>
              </a:ext>
            </a:extLst>
          </p:cNvPr>
          <p:cNvSpPr txBox="1"/>
          <p:nvPr/>
        </p:nvSpPr>
        <p:spPr>
          <a:xfrm>
            <a:off x="2755851" y="3602889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>
                <a:solidFill>
                  <a:schemeClr val="bg1"/>
                </a:solidFill>
                <a:latin typeface="Congenial" panose="02000503040000020004" pitchFamily="2" charset="0"/>
              </a:rPr>
              <a:t>.1</a:t>
            </a:r>
          </a:p>
        </p:txBody>
      </p:sp>
    </p:spTree>
    <p:extLst>
      <p:ext uri="{BB962C8B-B14F-4D97-AF65-F5344CB8AC3E}">
        <p14:creationId xmlns:p14="http://schemas.microsoft.com/office/powerpoint/2010/main" val="908572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1470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Congenial</vt:lpstr>
      <vt:lpstr>Noto Sans Symbols</vt:lpstr>
      <vt:lpstr>Roboto</vt:lpstr>
      <vt:lpstr>Roboto Slab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Alberto Zannetti</dc:creator>
  <cp:lastModifiedBy>Rosangela Amato</cp:lastModifiedBy>
  <cp:revision>138</cp:revision>
  <dcterms:created xsi:type="dcterms:W3CDTF">2018-06-26T10:19:55Z</dcterms:created>
  <dcterms:modified xsi:type="dcterms:W3CDTF">2023-10-12T06:42:59Z</dcterms:modified>
</cp:coreProperties>
</file>